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2D1305-E9AB-469A-9CE5-CD591F2530AB}">
  <a:tblStyle styleId="{002D1305-E9AB-469A-9CE5-CD591F2530A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Ultra-regular.fntdata"/><Relationship Id="rId10" Type="http://schemas.openxmlformats.org/officeDocument/2006/relationships/slide" Target="slides/slide5.xml"/><Relationship Id="rId21" Type="http://schemas.openxmlformats.org/officeDocument/2006/relationships/font" Target="fonts/FugazOn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dRFbwjwQ4VE" TargetMode="External"/><Relationship Id="rId3" Type="http://schemas.openxmlformats.org/officeDocument/2006/relationships/hyperlink" Target="https://www.youtube.com/watch?v=kTh9UnltFs8"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HgVGgDqUv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LZe3Eco3ODajHqJLxUU2sa6iZ00Jcmql9ZxwI13XcY/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1ca81aa8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1ca81aa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a1eb7f3b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ea1eb7f3b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8ef5c9f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08ef5c9f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BQ6,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3aafee0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3aafee0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4cbc962a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4cbc962a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Animated slide. Ask first question, and reveal the quote and questions.</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See lesson  3.9 - Seeing what we want to see</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e6642674b4d8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e6642674b4d8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also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set to play the right clip (from 1.52 - 3.28).</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narrative is that the liberal forces of America are against the American way of life, want to take away guns, turn the country communist, force people to become vegetarian, etc., etc.</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Our media bubble is our ‘echo-chamber’ - and we’re often reluctant to venture out of that (on social media as well as on news media). We don’t like having our beliefs challenged - it’s much easier (ie less ‘cognitively costly’) to hang around with those who reflect our own values and beliefs. These people in the video are an example of that, to a self-destructive level (their actions are going to lead to a longer, not a shorter, lock-down), but those on the other side of the political spectrum group together similarly (though perhaps not quite as self-</a:t>
            </a:r>
            <a:r>
              <a:rPr lang="en-GB">
                <a:latin typeface="Proxima Nova"/>
                <a:ea typeface="Proxima Nova"/>
                <a:cs typeface="Proxima Nova"/>
                <a:sym typeface="Proxima Nova"/>
              </a:rPr>
              <a:t>destructively</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whole of the video is worth watching, but note that it contains a </a:t>
            </a:r>
            <a:r>
              <a:rPr i="1" lang="en-GB">
                <a:latin typeface="Proxima Nova"/>
                <a:ea typeface="Proxima Nova"/>
                <a:cs typeface="Proxima Nova"/>
                <a:sym typeface="Proxima Nova"/>
              </a:rPr>
              <a:t>lot</a:t>
            </a:r>
            <a:r>
              <a:rPr lang="en-GB">
                <a:latin typeface="Proxima Nova"/>
                <a:ea typeface="Proxima Nova"/>
                <a:cs typeface="Proxima Nova"/>
                <a:sym typeface="Proxima Nova"/>
              </a:rPr>
              <a:t> of expletives!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you want an alternative video - try </a:t>
            </a:r>
            <a:r>
              <a:rPr lang="en-GB" u="sng">
                <a:solidFill>
                  <a:schemeClr val="hlink"/>
                </a:solidFill>
                <a:latin typeface="Proxima Nova"/>
                <a:ea typeface="Proxima Nova"/>
                <a:cs typeface="Proxima Nova"/>
                <a:sym typeface="Proxima Nova"/>
                <a:hlinkClick r:id="rId3"/>
              </a:rPr>
              <a:t>this</a:t>
            </a:r>
            <a:r>
              <a:rPr lang="en-GB">
                <a:latin typeface="Proxima Nova"/>
                <a:ea typeface="Proxima Nova"/>
                <a:cs typeface="Proxima Nova"/>
                <a:sym typeface="Proxima Nova"/>
              </a:rPr>
              <a:t> one.</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4cbc962a9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4cbc962a9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e6642674b4d8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e6642674b4d8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link also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We have to have </a:t>
            </a:r>
            <a:r>
              <a:rPr b="1" lang="en-GB">
                <a:latin typeface="Proxima Nova"/>
                <a:ea typeface="Proxima Nova"/>
                <a:cs typeface="Proxima Nova"/>
                <a:sym typeface="Proxima Nova"/>
              </a:rPr>
              <a:t>humility</a:t>
            </a:r>
            <a:r>
              <a:rPr lang="en-GB">
                <a:latin typeface="Proxima Nova"/>
                <a:ea typeface="Proxima Nova"/>
                <a:cs typeface="Proxima Nova"/>
                <a:sym typeface="Proxima Nova"/>
              </a:rPr>
              <a:t> in order to accept that we may have made a mistake - without this, we’ll never learn anything.</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We have to avoid </a:t>
            </a:r>
            <a:r>
              <a:rPr b="1" lang="en-GB">
                <a:latin typeface="Proxima Nova"/>
                <a:ea typeface="Proxima Nova"/>
                <a:cs typeface="Proxima Nova"/>
                <a:sym typeface="Proxima Nova"/>
              </a:rPr>
              <a:t>arrogance</a:t>
            </a:r>
            <a:r>
              <a:rPr lang="en-GB">
                <a:latin typeface="Proxima Nova"/>
                <a:ea typeface="Proxima Nova"/>
                <a:cs typeface="Proxima Nova"/>
                <a:sym typeface="Proxima Nova"/>
              </a:rPr>
              <a:t> in terms of refusing ideas we dislike to circulate and ‘pollute’ other people’s ways of thinking.</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we are truly </a:t>
            </a:r>
            <a:r>
              <a:rPr b="1" lang="en-GB">
                <a:latin typeface="Proxima Nova"/>
                <a:ea typeface="Proxima Nova"/>
                <a:cs typeface="Proxima Nova"/>
                <a:sym typeface="Proxima Nova"/>
              </a:rPr>
              <a:t>convinced</a:t>
            </a:r>
            <a:r>
              <a:rPr lang="en-GB">
                <a:latin typeface="Proxima Nova"/>
                <a:ea typeface="Proxima Nova"/>
                <a:cs typeface="Proxima Nova"/>
                <a:sym typeface="Proxima Nova"/>
              </a:rPr>
              <a:t> of an idea, we should be willing to let it be vigorously challenged, in order to see if it stands up to the scrutiny.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So, the ideas we care about the most should be the ones we are willing to test the most harshly.</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e6642674b4d8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e6642674b4d8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Optional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article discusses the fact that large scale, industrialized societies need help in managing the environment - specifically from indigenous groups. Their inability to admit and do this links to a lack of humility that they may have gotten things wrong (and caused huge damage to the natural world). If we applied more humility, we might realize the problem, and be able to improve the situation.</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article links to indigenous societies, the natural sciences, and politics.</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a1eb7f3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ea1eb7f3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e6642674b4d8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e6642674b4d8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BQ6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9">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1">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60" name="Google Shape;60;p14"/>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72">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accent3"/>
                </a:solidFill>
              </a:defRPr>
            </a:lvl1pPr>
            <a:lvl2pPr lvl="1" algn="l">
              <a:lnSpc>
                <a:spcPct val="100000"/>
              </a:lnSpc>
              <a:spcBef>
                <a:spcPts val="0"/>
              </a:spcBef>
              <a:spcAft>
                <a:spcPts val="0"/>
              </a:spcAft>
              <a:buClr>
                <a:schemeClr val="dk1"/>
              </a:buClr>
              <a:buSzPts val="2800"/>
              <a:buNone/>
              <a:defRPr sz="2800">
                <a:solidFill>
                  <a:schemeClr val="accent3"/>
                </a:solidFill>
              </a:defRPr>
            </a:lvl2pPr>
            <a:lvl3pPr lvl="2" algn="l">
              <a:lnSpc>
                <a:spcPct val="100000"/>
              </a:lnSpc>
              <a:spcBef>
                <a:spcPts val="0"/>
              </a:spcBef>
              <a:spcAft>
                <a:spcPts val="0"/>
              </a:spcAft>
              <a:buClr>
                <a:schemeClr val="dk1"/>
              </a:buClr>
              <a:buSzPts val="2800"/>
              <a:buNone/>
              <a:defRPr sz="2800">
                <a:solidFill>
                  <a:schemeClr val="accent3"/>
                </a:solidFill>
              </a:defRPr>
            </a:lvl3pPr>
            <a:lvl4pPr lvl="3" algn="l">
              <a:lnSpc>
                <a:spcPct val="100000"/>
              </a:lnSpc>
              <a:spcBef>
                <a:spcPts val="0"/>
              </a:spcBef>
              <a:spcAft>
                <a:spcPts val="0"/>
              </a:spcAft>
              <a:buClr>
                <a:schemeClr val="dk1"/>
              </a:buClr>
              <a:buSzPts val="2800"/>
              <a:buNone/>
              <a:defRPr sz="2800">
                <a:solidFill>
                  <a:schemeClr val="accent3"/>
                </a:solidFill>
              </a:defRPr>
            </a:lvl4pPr>
            <a:lvl5pPr lvl="4" algn="l">
              <a:lnSpc>
                <a:spcPct val="100000"/>
              </a:lnSpc>
              <a:spcBef>
                <a:spcPts val="0"/>
              </a:spcBef>
              <a:spcAft>
                <a:spcPts val="0"/>
              </a:spcAft>
              <a:buClr>
                <a:schemeClr val="dk1"/>
              </a:buClr>
              <a:buSzPts val="2800"/>
              <a:buNone/>
              <a:defRPr sz="2800">
                <a:solidFill>
                  <a:schemeClr val="accent3"/>
                </a:solidFill>
              </a:defRPr>
            </a:lvl5pPr>
            <a:lvl6pPr lvl="5" algn="l">
              <a:lnSpc>
                <a:spcPct val="100000"/>
              </a:lnSpc>
              <a:spcBef>
                <a:spcPts val="0"/>
              </a:spcBef>
              <a:spcAft>
                <a:spcPts val="0"/>
              </a:spcAft>
              <a:buClr>
                <a:schemeClr val="dk1"/>
              </a:buClr>
              <a:buSzPts val="2800"/>
              <a:buNone/>
              <a:defRPr sz="2800">
                <a:solidFill>
                  <a:schemeClr val="accent3"/>
                </a:solidFill>
              </a:defRPr>
            </a:lvl6pPr>
            <a:lvl7pPr lvl="6" algn="l">
              <a:lnSpc>
                <a:spcPct val="100000"/>
              </a:lnSpc>
              <a:spcBef>
                <a:spcPts val="0"/>
              </a:spcBef>
              <a:spcAft>
                <a:spcPts val="0"/>
              </a:spcAft>
              <a:buClr>
                <a:schemeClr val="dk1"/>
              </a:buClr>
              <a:buSzPts val="2800"/>
              <a:buNone/>
              <a:defRPr sz="2800">
                <a:solidFill>
                  <a:schemeClr val="accent3"/>
                </a:solidFill>
              </a:defRPr>
            </a:lvl7pPr>
            <a:lvl8pPr lvl="7" algn="l">
              <a:lnSpc>
                <a:spcPct val="100000"/>
              </a:lnSpc>
              <a:spcBef>
                <a:spcPts val="0"/>
              </a:spcBef>
              <a:spcAft>
                <a:spcPts val="0"/>
              </a:spcAft>
              <a:buClr>
                <a:schemeClr val="dk1"/>
              </a:buClr>
              <a:buSzPts val="2800"/>
              <a:buNone/>
              <a:defRPr sz="2800">
                <a:solidFill>
                  <a:schemeClr val="accent3"/>
                </a:solidFill>
              </a:defRPr>
            </a:lvl8pPr>
            <a:lvl9pPr lvl="8" algn="l">
              <a:lnSpc>
                <a:spcPct val="100000"/>
              </a:lnSpc>
              <a:spcBef>
                <a:spcPts val="0"/>
              </a:spcBef>
              <a:spcAft>
                <a:spcPts val="0"/>
              </a:spcAft>
              <a:buClr>
                <a:schemeClr val="dk1"/>
              </a:buClr>
              <a:buSzPts val="2800"/>
              <a:buNone/>
              <a:defRPr sz="2800">
                <a:solidFill>
                  <a:schemeClr val="accent3"/>
                </a:solidFill>
              </a:defRPr>
            </a:lvl9pPr>
          </a:lstStyle>
          <a:p/>
        </p:txBody>
      </p:sp>
      <p:sp>
        <p:nvSpPr>
          <p:cNvPr id="65" name="Google Shape;65;p15"/>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73">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0" name="Google Shape;70;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74">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2"/>
                </a:solidFill>
              </a:defRPr>
            </a:lvl1pPr>
            <a:lvl2pPr lvl="1" algn="l">
              <a:lnSpc>
                <a:spcPct val="100000"/>
              </a:lnSpc>
              <a:spcBef>
                <a:spcPts val="0"/>
              </a:spcBef>
              <a:spcAft>
                <a:spcPts val="0"/>
              </a:spcAft>
              <a:buClr>
                <a:schemeClr val="dk1"/>
              </a:buClr>
              <a:buSzPts val="3000"/>
              <a:buNone/>
              <a:defRPr b="1" sz="3000">
                <a:solidFill>
                  <a:schemeClr val="dk2"/>
                </a:solidFill>
              </a:defRPr>
            </a:lvl2pPr>
            <a:lvl3pPr lvl="2" algn="l">
              <a:lnSpc>
                <a:spcPct val="100000"/>
              </a:lnSpc>
              <a:spcBef>
                <a:spcPts val="0"/>
              </a:spcBef>
              <a:spcAft>
                <a:spcPts val="0"/>
              </a:spcAft>
              <a:buClr>
                <a:schemeClr val="dk1"/>
              </a:buClr>
              <a:buSzPts val="3000"/>
              <a:buNone/>
              <a:defRPr b="1" sz="3000">
                <a:solidFill>
                  <a:schemeClr val="dk2"/>
                </a:solidFill>
              </a:defRPr>
            </a:lvl3pPr>
            <a:lvl4pPr lvl="3" algn="l">
              <a:lnSpc>
                <a:spcPct val="100000"/>
              </a:lnSpc>
              <a:spcBef>
                <a:spcPts val="0"/>
              </a:spcBef>
              <a:spcAft>
                <a:spcPts val="0"/>
              </a:spcAft>
              <a:buClr>
                <a:schemeClr val="dk1"/>
              </a:buClr>
              <a:buSzPts val="3000"/>
              <a:buNone/>
              <a:defRPr b="1" sz="3000">
                <a:solidFill>
                  <a:schemeClr val="dk2"/>
                </a:solidFill>
              </a:defRPr>
            </a:lvl4pPr>
            <a:lvl5pPr lvl="4" algn="l">
              <a:lnSpc>
                <a:spcPct val="100000"/>
              </a:lnSpc>
              <a:spcBef>
                <a:spcPts val="0"/>
              </a:spcBef>
              <a:spcAft>
                <a:spcPts val="0"/>
              </a:spcAft>
              <a:buClr>
                <a:schemeClr val="dk1"/>
              </a:buClr>
              <a:buSzPts val="3000"/>
              <a:buNone/>
              <a:defRPr b="1" sz="3000">
                <a:solidFill>
                  <a:schemeClr val="dk2"/>
                </a:solidFill>
              </a:defRPr>
            </a:lvl5pPr>
            <a:lvl6pPr lvl="5" algn="l">
              <a:lnSpc>
                <a:spcPct val="100000"/>
              </a:lnSpc>
              <a:spcBef>
                <a:spcPts val="0"/>
              </a:spcBef>
              <a:spcAft>
                <a:spcPts val="0"/>
              </a:spcAft>
              <a:buClr>
                <a:schemeClr val="dk1"/>
              </a:buClr>
              <a:buSzPts val="3000"/>
              <a:buNone/>
              <a:defRPr b="1" sz="3000">
                <a:solidFill>
                  <a:schemeClr val="dk2"/>
                </a:solidFill>
              </a:defRPr>
            </a:lvl6pPr>
            <a:lvl7pPr lvl="6" algn="l">
              <a:lnSpc>
                <a:spcPct val="100000"/>
              </a:lnSpc>
              <a:spcBef>
                <a:spcPts val="0"/>
              </a:spcBef>
              <a:spcAft>
                <a:spcPts val="0"/>
              </a:spcAft>
              <a:buClr>
                <a:schemeClr val="dk1"/>
              </a:buClr>
              <a:buSzPts val="3000"/>
              <a:buNone/>
              <a:defRPr b="1" sz="3000">
                <a:solidFill>
                  <a:schemeClr val="dk2"/>
                </a:solidFill>
              </a:defRPr>
            </a:lvl7pPr>
            <a:lvl8pPr lvl="7" algn="l">
              <a:lnSpc>
                <a:spcPct val="100000"/>
              </a:lnSpc>
              <a:spcBef>
                <a:spcPts val="0"/>
              </a:spcBef>
              <a:spcAft>
                <a:spcPts val="0"/>
              </a:spcAft>
              <a:buClr>
                <a:schemeClr val="dk1"/>
              </a:buClr>
              <a:buSzPts val="3000"/>
              <a:buNone/>
              <a:defRPr b="1" sz="3000">
                <a:solidFill>
                  <a:schemeClr val="dk2"/>
                </a:solidFill>
              </a:defRPr>
            </a:lvl8pPr>
            <a:lvl9pPr lvl="8" algn="l">
              <a:lnSpc>
                <a:spcPct val="100000"/>
              </a:lnSpc>
              <a:spcBef>
                <a:spcPts val="0"/>
              </a:spcBef>
              <a:spcAft>
                <a:spcPts val="0"/>
              </a:spcAft>
              <a:buClr>
                <a:schemeClr val="dk1"/>
              </a:buClr>
              <a:buSzPts val="3000"/>
              <a:buNone/>
              <a:defRPr b="1" sz="3000">
                <a:solidFill>
                  <a:schemeClr val="dk2"/>
                </a:solidFill>
              </a:defRPr>
            </a:lvl9pPr>
          </a:lstStyle>
          <a:p/>
        </p:txBody>
      </p:sp>
      <p:sp>
        <p:nvSpPr>
          <p:cNvPr id="76" name="Google Shape;76;p17"/>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2" name="Google Shape;82;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5">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rgbClr val="000000"/>
                </a:solidFill>
              </a:defRPr>
            </a:lvl1pPr>
            <a:lvl2pPr lvl="1" algn="l">
              <a:lnSpc>
                <a:spcPct val="100000"/>
              </a:lnSpc>
              <a:spcBef>
                <a:spcPts val="0"/>
              </a:spcBef>
              <a:spcAft>
                <a:spcPts val="0"/>
              </a:spcAft>
              <a:buClr>
                <a:schemeClr val="dk1"/>
              </a:buClr>
              <a:buSzPts val="1800"/>
              <a:buNone/>
              <a:defRPr b="1" sz="1800">
                <a:solidFill>
                  <a:srgbClr val="000000"/>
                </a:solidFill>
              </a:defRPr>
            </a:lvl2pPr>
            <a:lvl3pPr lvl="2" algn="l">
              <a:lnSpc>
                <a:spcPct val="100000"/>
              </a:lnSpc>
              <a:spcBef>
                <a:spcPts val="0"/>
              </a:spcBef>
              <a:spcAft>
                <a:spcPts val="0"/>
              </a:spcAft>
              <a:buClr>
                <a:schemeClr val="dk1"/>
              </a:buClr>
              <a:buSzPts val="1800"/>
              <a:buNone/>
              <a:defRPr b="1" sz="1800">
                <a:solidFill>
                  <a:srgbClr val="000000"/>
                </a:solidFill>
              </a:defRPr>
            </a:lvl3pPr>
            <a:lvl4pPr lvl="3" algn="l">
              <a:lnSpc>
                <a:spcPct val="100000"/>
              </a:lnSpc>
              <a:spcBef>
                <a:spcPts val="0"/>
              </a:spcBef>
              <a:spcAft>
                <a:spcPts val="0"/>
              </a:spcAft>
              <a:buClr>
                <a:schemeClr val="dk1"/>
              </a:buClr>
              <a:buSzPts val="1800"/>
              <a:buNone/>
              <a:defRPr b="1" sz="1800">
                <a:solidFill>
                  <a:srgbClr val="000000"/>
                </a:solidFill>
              </a:defRPr>
            </a:lvl4pPr>
            <a:lvl5pPr lvl="4" algn="l">
              <a:lnSpc>
                <a:spcPct val="100000"/>
              </a:lnSpc>
              <a:spcBef>
                <a:spcPts val="0"/>
              </a:spcBef>
              <a:spcAft>
                <a:spcPts val="0"/>
              </a:spcAft>
              <a:buClr>
                <a:schemeClr val="dk1"/>
              </a:buClr>
              <a:buSzPts val="1800"/>
              <a:buNone/>
              <a:defRPr b="1" sz="1800">
                <a:solidFill>
                  <a:srgbClr val="000000"/>
                </a:solidFill>
              </a:defRPr>
            </a:lvl5pPr>
            <a:lvl6pPr lvl="5" algn="l">
              <a:lnSpc>
                <a:spcPct val="100000"/>
              </a:lnSpc>
              <a:spcBef>
                <a:spcPts val="0"/>
              </a:spcBef>
              <a:spcAft>
                <a:spcPts val="0"/>
              </a:spcAft>
              <a:buClr>
                <a:schemeClr val="dk1"/>
              </a:buClr>
              <a:buSzPts val="1800"/>
              <a:buNone/>
              <a:defRPr b="1" sz="1800">
                <a:solidFill>
                  <a:srgbClr val="000000"/>
                </a:solidFill>
              </a:defRPr>
            </a:lvl6pPr>
            <a:lvl7pPr lvl="6" algn="l">
              <a:lnSpc>
                <a:spcPct val="100000"/>
              </a:lnSpc>
              <a:spcBef>
                <a:spcPts val="0"/>
              </a:spcBef>
              <a:spcAft>
                <a:spcPts val="0"/>
              </a:spcAft>
              <a:buClr>
                <a:schemeClr val="dk1"/>
              </a:buClr>
              <a:buSzPts val="1800"/>
              <a:buNone/>
              <a:defRPr b="1" sz="1800">
                <a:solidFill>
                  <a:srgbClr val="000000"/>
                </a:solidFill>
              </a:defRPr>
            </a:lvl7pPr>
            <a:lvl8pPr lvl="7" algn="l">
              <a:lnSpc>
                <a:spcPct val="100000"/>
              </a:lnSpc>
              <a:spcBef>
                <a:spcPts val="0"/>
              </a:spcBef>
              <a:spcAft>
                <a:spcPts val="0"/>
              </a:spcAft>
              <a:buClr>
                <a:schemeClr val="dk1"/>
              </a:buClr>
              <a:buSzPts val="1800"/>
              <a:buNone/>
              <a:defRPr b="1" sz="1800">
                <a:solidFill>
                  <a:srgbClr val="000000"/>
                </a:solidFill>
              </a:defRPr>
            </a:lvl8pPr>
            <a:lvl9pPr lvl="8" algn="l">
              <a:lnSpc>
                <a:spcPct val="100000"/>
              </a:lnSpc>
              <a:spcBef>
                <a:spcPts val="0"/>
              </a:spcBef>
              <a:spcAft>
                <a:spcPts val="0"/>
              </a:spcAft>
              <a:buClr>
                <a:schemeClr val="dk1"/>
              </a:buClr>
              <a:buSzPts val="1800"/>
              <a:buNone/>
              <a:defRPr b="1" sz="1800">
                <a:solidFill>
                  <a:srgbClr val="000000"/>
                </a:solidFill>
              </a:defRPr>
            </a:lvl9pPr>
          </a:lstStyle>
          <a:p/>
        </p:txBody>
      </p:sp>
      <p:sp>
        <p:nvSpPr>
          <p:cNvPr id="88" name="Google Shape;88;p19"/>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9" name="Google Shape;8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6">
    <p:bg>
      <p:bgPr>
        <a:solidFill>
          <a:srgbClr val="FFFFFF"/>
        </a:solidFill>
      </p:bgPr>
    </p:bg>
    <p:spTree>
      <p:nvGrpSpPr>
        <p:cNvPr id="90" name="Shape 90"/>
        <p:cNvGrpSpPr/>
        <p:nvPr/>
      </p:nvGrpSpPr>
      <p:grpSpPr>
        <a:xfrm>
          <a:off x="0" y="0"/>
          <a:ext cx="0" cy="0"/>
          <a:chOff x="0" y="0"/>
          <a:chExt cx="0" cy="0"/>
        </a:xfrm>
      </p:grpSpPr>
      <p:sp>
        <p:nvSpPr>
          <p:cNvPr id="91" name="Google Shape;91;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93" name="Google Shape;93;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1 1">
  <p:cSld name="AUTOLAYOUT_120">
    <p:bg>
      <p:bgPr>
        <a:solidFill>
          <a:srgbClr val="FFFFFF"/>
        </a:solidFill>
      </p:bgPr>
    </p:bg>
    <p:spTree>
      <p:nvGrpSpPr>
        <p:cNvPr id="94" name="Shape 94"/>
        <p:cNvGrpSpPr/>
        <p:nvPr/>
      </p:nvGrpSpPr>
      <p:grpSpPr>
        <a:xfrm>
          <a:off x="0" y="0"/>
          <a:ext cx="0" cy="0"/>
          <a:chOff x="0" y="0"/>
          <a:chExt cx="0" cy="0"/>
        </a:xfrm>
      </p:grpSpPr>
      <p:sp>
        <p:nvSpPr>
          <p:cNvPr id="95" name="Google Shape;95;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7" name="Google Shape;97;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8" name="Google Shape;9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1.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www.youtube.com/watch?v=dRFbwjwQ4VE"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www.youtube.com/watch?v=JHgVGgDqUvE"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hyperlink" Target="https://www.theguardian.com/environment/2020/jan/28/trust-our-expertise-or-face-catastrophe-amazon-peoples-warn-on-environment-ao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4" name="Google Shape;104;p22"/>
          <p:cNvSpPr txBox="1"/>
          <p:nvPr>
            <p:ph type="ctrTitle"/>
          </p:nvPr>
        </p:nvSpPr>
        <p:spPr>
          <a:xfrm>
            <a:off x="883825" y="1207550"/>
            <a:ext cx="7311300" cy="25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7200">
                <a:latin typeface="Fugaz One"/>
                <a:ea typeface="Fugaz One"/>
                <a:cs typeface="Fugaz One"/>
                <a:sym typeface="Fugaz One"/>
              </a:rPr>
              <a:t>THE NECESSITY OF HUMILITY</a:t>
            </a:r>
            <a:endParaRPr b="1" sz="7200">
              <a:latin typeface="Fugaz One"/>
              <a:ea typeface="Fugaz One"/>
              <a:cs typeface="Fugaz One"/>
              <a:sym typeface="Fugaz One"/>
            </a:endParaRPr>
          </a:p>
        </p:txBody>
      </p:sp>
      <p:sp>
        <p:nvSpPr>
          <p:cNvPr id="105" name="Google Shape;105;p22"/>
          <p:cNvSpPr txBox="1"/>
          <p:nvPr>
            <p:ph idx="1" type="subTitle"/>
          </p:nvPr>
        </p:nvSpPr>
        <p:spPr>
          <a:xfrm>
            <a:off x="883825" y="3953850"/>
            <a:ext cx="7311300" cy="6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why humility is a prerequisite of finding out about the world</a:t>
            </a:r>
            <a:endParaRPr i="1" sz="2400">
              <a:solidFill>
                <a:srgbClr val="D0E0E3"/>
              </a:solidFill>
            </a:endParaRPr>
          </a:p>
          <a:p>
            <a:pPr indent="0" lvl="0" marL="0" rtl="0" algn="ctr">
              <a:spcBef>
                <a:spcPts val="0"/>
              </a:spcBef>
              <a:spcAft>
                <a:spcPts val="0"/>
              </a:spcAft>
              <a:buNone/>
            </a:pPr>
            <a:r>
              <a:t/>
            </a:r>
            <a:endParaRPr/>
          </a:p>
        </p:txBody>
      </p:sp>
      <p:sp>
        <p:nvSpPr>
          <p:cNvPr id="106" name="Google Shape;106;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BQ6</a:t>
            </a:r>
            <a:r>
              <a:rPr lang="en-GB" sz="3000">
                <a:solidFill>
                  <a:srgbClr val="D0E0E3"/>
                </a:solidFill>
                <a:latin typeface="Proxima Nova"/>
                <a:ea typeface="Proxima Nova"/>
                <a:cs typeface="Proxima Nova"/>
                <a:sym typeface="Proxima Nova"/>
              </a:rPr>
              <a:t> Experts </a:t>
            </a:r>
            <a:r>
              <a:rPr b="1" i="1" lang="en-GB" sz="3000">
                <a:solidFill>
                  <a:srgbClr val="D0E0E3"/>
                </a:solidFill>
                <a:latin typeface="Proxima Nova"/>
                <a:ea typeface="Proxima Nova"/>
                <a:cs typeface="Proxima Nova"/>
                <a:sym typeface="Proxima Nova"/>
              </a:rPr>
              <a:t>Lesson 10</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7" name="Google Shape;107;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8" name="Google Shape;168;p31"/>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69" name="Google Shape;169;p31"/>
          <p:cNvGraphicFramePr/>
          <p:nvPr/>
        </p:nvGraphicFramePr>
        <p:xfrm>
          <a:off x="2002350" y="1768900"/>
          <a:ext cx="3000000" cy="3000000"/>
        </p:xfrm>
        <a:graphic>
          <a:graphicData uri="http://schemas.openxmlformats.org/drawingml/2006/table">
            <a:tbl>
              <a:tblPr>
                <a:noFill/>
                <a:tableStyleId>{002D1305-E9AB-469A-9CE5-CD591F2530AB}</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IAP-8 (certainty), IAP-11 (beliefs), IAP-26 (interactions)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5" name="Google Shape;175;p32"/>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6" name="Google Shape;176;p32"/>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7" name="Google Shape;177;p32"/>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8" name="Google Shape;178;p32"/>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3"/>
          <p:cNvPicPr preferRelativeResize="0"/>
          <p:nvPr/>
        </p:nvPicPr>
        <p:blipFill rotWithShape="1">
          <a:blip r:embed="rId3">
            <a:alphaModFix/>
          </a:blip>
          <a:srcRect b="0" l="11155" r="11162" t="0"/>
          <a:stretch/>
        </p:blipFill>
        <p:spPr>
          <a:xfrm>
            <a:off x="2705775" y="-9"/>
            <a:ext cx="6438226" cy="5143502"/>
          </a:xfrm>
          <a:prstGeom prst="rect">
            <a:avLst/>
          </a:prstGeom>
          <a:noFill/>
          <a:ln>
            <a:noFill/>
          </a:ln>
        </p:spPr>
      </p:pic>
      <p:sp>
        <p:nvSpPr>
          <p:cNvPr id="113" name="Google Shape;113;p23"/>
          <p:cNvSpPr txBox="1"/>
          <p:nvPr>
            <p:ph type="title"/>
          </p:nvPr>
        </p:nvSpPr>
        <p:spPr>
          <a:xfrm>
            <a:off x="304800" y="710000"/>
            <a:ext cx="22092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400">
                <a:solidFill>
                  <a:srgbClr val="45818E"/>
                </a:solidFill>
                <a:latin typeface="Ultra"/>
                <a:ea typeface="Ultra"/>
                <a:cs typeface="Ultra"/>
                <a:sym typeface="Ultra"/>
              </a:rPr>
              <a:t>Starter</a:t>
            </a:r>
            <a:endParaRPr b="0" sz="3400">
              <a:solidFill>
                <a:srgbClr val="45818E"/>
              </a:solidFill>
              <a:latin typeface="Ultra"/>
              <a:ea typeface="Ultra"/>
              <a:cs typeface="Ultra"/>
              <a:sym typeface="Ultra"/>
            </a:endParaRPr>
          </a:p>
        </p:txBody>
      </p:sp>
      <p:sp>
        <p:nvSpPr>
          <p:cNvPr id="114" name="Google Shape;114;p23"/>
          <p:cNvSpPr txBox="1"/>
          <p:nvPr>
            <p:ph idx="1" type="body"/>
          </p:nvPr>
        </p:nvSpPr>
        <p:spPr>
          <a:xfrm>
            <a:off x="304800" y="1554150"/>
            <a:ext cx="2209200" cy="331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600"/>
              <a:t>Which misconceptions or mistakes about the world have you had to correct, in order to develop a more accurate understanding of the world as you have grown older?</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4"/>
          <p:cNvSpPr txBox="1"/>
          <p:nvPr>
            <p:ph type="title"/>
          </p:nvPr>
        </p:nvSpPr>
        <p:spPr>
          <a:xfrm>
            <a:off x="3737925" y="445025"/>
            <a:ext cx="509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rgbClr val="45818E"/>
                </a:solidFill>
                <a:latin typeface="Ultra"/>
                <a:ea typeface="Ultra"/>
                <a:cs typeface="Ultra"/>
                <a:sym typeface="Ultra"/>
              </a:rPr>
              <a:t>Revisiting confirmation bias</a:t>
            </a:r>
            <a:endParaRPr sz="3400">
              <a:solidFill>
                <a:srgbClr val="45818E"/>
              </a:solidFill>
              <a:latin typeface="Ultra"/>
              <a:ea typeface="Ultra"/>
              <a:cs typeface="Ultra"/>
              <a:sym typeface="Ultra"/>
            </a:endParaRPr>
          </a:p>
        </p:txBody>
      </p:sp>
      <p:sp>
        <p:nvSpPr>
          <p:cNvPr id="120" name="Google Shape;120;p24"/>
          <p:cNvSpPr txBox="1"/>
          <p:nvPr>
            <p:ph idx="1" type="body"/>
          </p:nvPr>
        </p:nvSpPr>
        <p:spPr>
          <a:xfrm>
            <a:off x="3737625" y="1760850"/>
            <a:ext cx="5094600" cy="2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t>Do you remember what Hannah Critchlow said about changing the way we think, in BQ3?</a:t>
            </a:r>
            <a:endParaRPr sz="1500"/>
          </a:p>
          <a:p>
            <a:pPr indent="0" lvl="0" marL="0" rtl="0" algn="l">
              <a:spcBef>
                <a:spcPts val="1600"/>
              </a:spcBef>
              <a:spcAft>
                <a:spcPts val="0"/>
              </a:spcAft>
              <a:buNone/>
            </a:pPr>
            <a:r>
              <a:rPr i="1" lang="en-GB" sz="1500"/>
              <a:t>“Once you have built up a perception of the world, you will ignore any information to the contrary… changing the way that you think is going to be quite cognitively costly.”</a:t>
            </a:r>
            <a:endParaRPr i="1" sz="1500"/>
          </a:p>
          <a:p>
            <a:pPr indent="-323850" lvl="0" marL="457200" rtl="0" algn="l">
              <a:spcBef>
                <a:spcPts val="1600"/>
              </a:spcBef>
              <a:spcAft>
                <a:spcPts val="0"/>
              </a:spcAft>
              <a:buSzPts val="1500"/>
              <a:buChar char="●"/>
            </a:pPr>
            <a:r>
              <a:rPr lang="en-GB" sz="1500"/>
              <a:t>What did she mean?</a:t>
            </a:r>
            <a:endParaRPr sz="1500"/>
          </a:p>
          <a:p>
            <a:pPr indent="-323850" lvl="0" marL="457200" rtl="0" algn="l">
              <a:spcBef>
                <a:spcPts val="1000"/>
              </a:spcBef>
              <a:spcAft>
                <a:spcPts val="1000"/>
              </a:spcAft>
              <a:buSzPts val="1500"/>
              <a:buChar char="●"/>
            </a:pPr>
            <a:r>
              <a:rPr lang="en-GB" sz="1500"/>
              <a:t>What do we tend to do instead of changing our mind - and why can this be a problem? </a:t>
            </a:r>
            <a:endParaRPr sz="1500"/>
          </a:p>
        </p:txBody>
      </p:sp>
      <p:pic>
        <p:nvPicPr>
          <p:cNvPr id="121" name="Google Shape;121;p24"/>
          <p:cNvPicPr preferRelativeResize="0"/>
          <p:nvPr/>
        </p:nvPicPr>
        <p:blipFill>
          <a:blip r:embed="rId3">
            <a:alphaModFix/>
          </a:blip>
          <a:stretch>
            <a:fillRect/>
          </a:stretch>
        </p:blipFill>
        <p:spPr>
          <a:xfrm>
            <a:off x="-1" y="0"/>
            <a:ext cx="3428177"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000"/>
                                        <p:tgtEl>
                                          <p:spTgt spid="12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272400" y="672550"/>
            <a:ext cx="3141900" cy="107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700">
                <a:solidFill>
                  <a:srgbClr val="CC4125"/>
                </a:solidFill>
                <a:latin typeface="Ultra"/>
                <a:ea typeface="Ultra"/>
                <a:cs typeface="Ultra"/>
                <a:sym typeface="Ultra"/>
              </a:rPr>
              <a:t>Certainty </a:t>
            </a:r>
            <a:r>
              <a:rPr lang="en-GB" sz="3700">
                <a:solidFill>
                  <a:srgbClr val="45818E"/>
                </a:solidFill>
                <a:latin typeface="Ultra"/>
                <a:ea typeface="Ultra"/>
                <a:cs typeface="Ultra"/>
                <a:sym typeface="Ultra"/>
              </a:rPr>
              <a:t>vs. </a:t>
            </a:r>
            <a:r>
              <a:rPr lang="en-GB" sz="3700">
                <a:solidFill>
                  <a:srgbClr val="CC4125"/>
                </a:solidFill>
                <a:latin typeface="Ultra"/>
                <a:ea typeface="Ultra"/>
                <a:cs typeface="Ultra"/>
                <a:sym typeface="Ultra"/>
              </a:rPr>
              <a:t>truth</a:t>
            </a:r>
            <a:endParaRPr sz="3700">
              <a:solidFill>
                <a:srgbClr val="CC4125"/>
              </a:solidFill>
              <a:latin typeface="Ultra"/>
              <a:ea typeface="Ultra"/>
              <a:cs typeface="Ultra"/>
              <a:sym typeface="Ultra"/>
            </a:endParaRPr>
          </a:p>
        </p:txBody>
      </p:sp>
      <p:sp>
        <p:nvSpPr>
          <p:cNvPr id="127" name="Google Shape;127;p25"/>
          <p:cNvSpPr txBox="1"/>
          <p:nvPr>
            <p:ph idx="1" type="body"/>
          </p:nvPr>
        </p:nvSpPr>
        <p:spPr>
          <a:xfrm>
            <a:off x="272400" y="1997675"/>
            <a:ext cx="3215700" cy="24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a:t>Watch the clip about the anti-quarantine protests.</a:t>
            </a:r>
            <a:endParaRPr sz="1100"/>
          </a:p>
          <a:p>
            <a:pPr indent="-298450" lvl="0" marL="457200" rtl="0" algn="l">
              <a:spcBef>
                <a:spcPts val="1600"/>
              </a:spcBef>
              <a:spcAft>
                <a:spcPts val="0"/>
              </a:spcAft>
              <a:buSzPts val="1100"/>
              <a:buChar char="●"/>
            </a:pPr>
            <a:r>
              <a:rPr lang="en-GB" sz="1100"/>
              <a:t>Why do these people have such a different </a:t>
            </a:r>
            <a:r>
              <a:rPr b="1" lang="en-GB" sz="1100">
                <a:solidFill>
                  <a:srgbClr val="CC4125"/>
                </a:solidFill>
              </a:rPr>
              <a:t>interpretation</a:t>
            </a:r>
            <a:r>
              <a:rPr lang="en-GB" sz="1100"/>
              <a:t> of Covid-19 than majority of society?</a:t>
            </a:r>
            <a:endParaRPr sz="1100"/>
          </a:p>
          <a:p>
            <a:pPr indent="-298450" lvl="0" marL="457200" rtl="0" algn="l">
              <a:spcBef>
                <a:spcPts val="1000"/>
              </a:spcBef>
              <a:spcAft>
                <a:spcPts val="0"/>
              </a:spcAft>
              <a:buSzPts val="1100"/>
              <a:buChar char="●"/>
            </a:pPr>
            <a:r>
              <a:rPr lang="en-GB" sz="1100"/>
              <a:t>What does John Oliver mean when he says that many people have “found it easy to fold this virus into narratives that they've been carefully building up for decades”?</a:t>
            </a:r>
            <a:endParaRPr sz="1100"/>
          </a:p>
          <a:p>
            <a:pPr indent="-298450" lvl="0" marL="457200" rtl="0" algn="l">
              <a:spcBef>
                <a:spcPts val="1000"/>
              </a:spcBef>
              <a:spcAft>
                <a:spcPts val="0"/>
              </a:spcAft>
              <a:buSzPts val="1100"/>
              <a:buChar char="●"/>
            </a:pPr>
            <a:r>
              <a:rPr lang="en-GB" sz="1100"/>
              <a:t>What is a ‘media bubble’ - and why are they hard to escape?</a:t>
            </a:r>
            <a:endParaRPr sz="1100"/>
          </a:p>
          <a:p>
            <a:pPr indent="0" lvl="0" marL="0" rtl="0" algn="l">
              <a:spcBef>
                <a:spcPts val="1000"/>
              </a:spcBef>
              <a:spcAft>
                <a:spcPts val="0"/>
              </a:spcAft>
              <a:buNone/>
            </a:pPr>
            <a:r>
              <a:t/>
            </a:r>
            <a:endParaRPr sz="1100"/>
          </a:p>
          <a:p>
            <a:pPr indent="0" lvl="0" marL="0" rtl="0" algn="l">
              <a:spcBef>
                <a:spcPts val="1600"/>
              </a:spcBef>
              <a:spcAft>
                <a:spcPts val="1600"/>
              </a:spcAft>
              <a:buNone/>
            </a:pPr>
            <a:r>
              <a:t/>
            </a:r>
            <a:endParaRPr sz="1100"/>
          </a:p>
        </p:txBody>
      </p:sp>
      <p:pic>
        <p:nvPicPr>
          <p:cNvPr descr="As COVID-19 continues to dominate the news cycle, John Oliver looks at the various sources of misinformation about the disease - from televangelists and the right wing media, to President Trump himself.&#10;&#10;Connect with Last Week Tonight online... &#10;&#10;Subscribe to the Last Week Tonight YouTube channel for more almost news as it almost happens: www.youtube.com/lastweektonight &#10;&#10;Find Last Week Tonight on Facebook like your mom would: www.facebook.com/lastweektonight &#10;&#10;Follow us on Twitter for news about jokes and jokes about news: www.twitter.com/lastweektonight &#10;&#10;Visit our official site for all that other stuff at once: www.hbo.com/lastweektonight" id="128" name="Google Shape;128;p25" title="Coronavirus V: Last Week Tonight with John Oliver (HBO)">
            <a:hlinkClick r:id="rId3"/>
          </p:cNvPr>
          <p:cNvPicPr preferRelativeResize="0"/>
          <p:nvPr/>
        </p:nvPicPr>
        <p:blipFill>
          <a:blip r:embed="rId4">
            <a:alphaModFix/>
          </a:blip>
          <a:stretch>
            <a:fillRect/>
          </a:stretch>
        </p:blipFill>
        <p:spPr>
          <a:xfrm>
            <a:off x="3683783" y="734325"/>
            <a:ext cx="5014766" cy="376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796700" y="359150"/>
            <a:ext cx="5079300" cy="147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solidFill>
                  <a:srgbClr val="45818E"/>
                </a:solidFill>
                <a:latin typeface="Ultra"/>
                <a:ea typeface="Ultra"/>
                <a:cs typeface="Ultra"/>
                <a:sym typeface="Ultra"/>
              </a:rPr>
              <a:t>Table groups: combatting confirmation bias</a:t>
            </a:r>
            <a:endParaRPr sz="2600">
              <a:solidFill>
                <a:srgbClr val="45818E"/>
              </a:solidFill>
              <a:latin typeface="Ultra"/>
              <a:ea typeface="Ultra"/>
              <a:cs typeface="Ultra"/>
              <a:sym typeface="Ultra"/>
            </a:endParaRPr>
          </a:p>
        </p:txBody>
      </p:sp>
      <p:sp>
        <p:nvSpPr>
          <p:cNvPr id="134" name="Google Shape;134;p26"/>
          <p:cNvSpPr txBox="1"/>
          <p:nvPr>
            <p:ph idx="1" type="body"/>
          </p:nvPr>
        </p:nvSpPr>
        <p:spPr>
          <a:xfrm>
            <a:off x="3796700" y="1949650"/>
            <a:ext cx="5132400" cy="2911500"/>
          </a:xfrm>
          <a:prstGeom prst="rect">
            <a:avLst/>
          </a:prstGeom>
        </p:spPr>
        <p:txBody>
          <a:bodyPr anchorCtr="0" anchor="t" bIns="91425" lIns="91425" spcFirstLastPara="1" rIns="91425" wrap="square" tIns="91425">
            <a:noAutofit/>
          </a:bodyPr>
          <a:lstStyle/>
          <a:p>
            <a:pPr indent="-320675" lvl="0" marL="457200" rtl="0" algn="l">
              <a:spcBef>
                <a:spcPts val="0"/>
              </a:spcBef>
              <a:spcAft>
                <a:spcPts val="0"/>
              </a:spcAft>
              <a:buSzPts val="1450"/>
              <a:buChar char="●"/>
            </a:pPr>
            <a:r>
              <a:rPr lang="en-GB" sz="1450"/>
              <a:t>Get together in groups and discuss how willing </a:t>
            </a:r>
            <a:r>
              <a:rPr b="1" lang="en-GB" sz="1450"/>
              <a:t>YOU</a:t>
            </a:r>
            <a:r>
              <a:rPr lang="en-GB" sz="1450"/>
              <a:t> are to admitting that you have made a mistake, and changing your ideas,  opinions, and beliefs.</a:t>
            </a:r>
            <a:endParaRPr sz="1450"/>
          </a:p>
          <a:p>
            <a:pPr indent="-320675" lvl="0" marL="457200" rtl="0" algn="l">
              <a:spcBef>
                <a:spcPts val="1000"/>
              </a:spcBef>
              <a:spcAft>
                <a:spcPts val="0"/>
              </a:spcAft>
              <a:buSzPts val="1450"/>
              <a:buChar char="●"/>
            </a:pPr>
            <a:r>
              <a:rPr lang="en-GB" sz="1450"/>
              <a:t>In what areas is it harder to do this, and in what areas are you able to change your mind in a less ‘cognitively costly’ way?</a:t>
            </a:r>
            <a:endParaRPr sz="1450"/>
          </a:p>
          <a:p>
            <a:pPr indent="-320675" lvl="0" marL="457200" rtl="0" algn="l">
              <a:spcBef>
                <a:spcPts val="1000"/>
              </a:spcBef>
              <a:spcAft>
                <a:spcPts val="1000"/>
              </a:spcAft>
              <a:buSzPts val="1450"/>
              <a:buChar char="●"/>
            </a:pPr>
            <a:r>
              <a:rPr lang="en-GB" sz="1450"/>
              <a:t>Write down your ideas on large sheet of paper (save some space for the idea coming up next…).</a:t>
            </a:r>
            <a:endParaRPr sz="1450"/>
          </a:p>
        </p:txBody>
      </p:sp>
      <p:pic>
        <p:nvPicPr>
          <p:cNvPr id="135" name="Google Shape;135;p26"/>
          <p:cNvPicPr preferRelativeResize="0"/>
          <p:nvPr/>
        </p:nvPicPr>
        <p:blipFill>
          <a:blip r:embed="rId3">
            <a:alphaModFix/>
          </a:blip>
          <a:stretch>
            <a:fillRect/>
          </a:stretch>
        </p:blipFill>
        <p:spPr>
          <a:xfrm>
            <a:off x="-6" y="0"/>
            <a:ext cx="342816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John Stuart Mill's big idea: Harsh critics make good thinkers&#10;New videos DAILY: https://bigth.ink&#10;Join Big Think Edge for exclusive video lessons from top thinkers and doers: https://bigth.ink/Edge&#10;----------------------------------------------------------------------------------&#10;19th-century political philosopher John Stuart Mill defended the right of free societies to explore radical and dangerous ideas.&#10;&#10;One of his arguments was based on humility: You must be prepared to be wrong, and genuinely be open to being persuaded. Put your ideas into intellectual battle by exposing them to the harshest critics. These critics will show up your flaws and make you a more sophisticated thinker.&#10;&#10;Another of Mill's arguments was concerned with arrogance. He criticized the common tendency to want to shield other people from dangerous ideas as paternalistic. You can judge good ideas from bad ideas; you should afford everyone the same respect.&#10;----------------------------------------------------------------------------------&#10;KEITH WHITTINGTON&#10;&#10;Keith E. Whittington is the William Nelson Cromwell Professor of Politics at Princeton University. He is the author, most recently, of &quot;Speak Freely: Why Universities Must Defend Free Speech&quot;, as well as &quot;Repugnant Laws: Judicial Review of Acts of Congress from the Founding to the Present&quot;.&#10;----------------------------------------------------------------------------------&#10;TRANSCRIPT:&#10;&#10;KEITH WHITTINGTON: John Stuart Mill was an extraordinary and influential thinker in the early 19th century in England. He was something of a radical within his society at the time and, as a consequence, was very interested in the ability to develop and communicate radical ideas that were outside the mainstream, because he was interested in a lot of those ideas himself, and he was much more interested in how a free society should operate the ability of people to think for themselves in a free society, and sometimes run against the grain of public opinion and mainstream thought in general. &#10;&#10;He offered a variety of arguments about why it is we ought to value that kind of speech, those kinds of spaces, that kind of robust debate. So one of those arguments I characterize as an argument driven by humility. That is, that part of what Mill wanted to remind us is that we all might be mistaken, that our own understanding is limited. Our own set of ideas are very limited. And that we can learn from each other. And we can learn from others who have different ideas than ourselves. But that requires some willingness to accept the possibility that we, in fact, might be mistaken. And of course, we walk around most of the time with the belief that we are upholding a set of correct ideas, that we think we know our own minds. We think the ideas we hold are true. That's why we hold them in the first place. And so it can be challenging to go into a conversation and go into a discussion, go into a public space and accept the possibility that we might be wrong. But Mill wanted to emphasize that it's only by accepting that possibility that we're wrong that we can have the opportunity to learn. And it's important for our own sake that we be able to continue to learn and grow by talking to people with different ideas and being genuinely open to the possibility that they might persuade us. They might show the flaws in our ideas. They might expose our mistakes. And as a consequence, they might help us make progress. &#10;&#10;But he also constructs an argument that's really grounded instead on a concern with arrogance of others. Here, the concern is not so much that we be willing to hear from people that we disagree with because we accept the possibility that we might be wrong. But instead, he wants to speak to our instincts to want to suppress opinions that we find disagreeable or dangerous so that no one else can hear them, instead. And this is fundamentally a paternalistic concern, a concern that we're worried about other people, that they might be misled by bad ideas. And so even if we think that we ourselves are capable of separating good ideas from bad ideas, and so as consequence, we should be able to hear a wide range of views and arguments, we might be much less comfortable that other people can make the same distinctions, will come to good decisions, exercise good judgment when listening to those ideas. And so as a consequence, there's a certain arrogance where we want to impose our own beliefs on others and shield them from the opposition; shield them from listening to the critics so that the only voices they hear are our own. And it's difficult to resist that tendency and that instinct, precisely because when we're thinking about what ideas in society we find as wrongheaded, disturbing, maybe dangerous, it becomes all the more tempting to think, when confronted with that dangerous id...&#10;&#10;For the full transcript, check out https://bigthink.com/sponsored-institute-for-humane-studies/john-stuart-mill" id="140" name="Google Shape;140;p27" title="John Stuart Mill's big idea: Harsh critics make good thinkers | Keith Whittington | Big Think">
            <a:hlinkClick r:id="rId3"/>
          </p:cNvPr>
          <p:cNvPicPr preferRelativeResize="0"/>
          <p:nvPr/>
        </p:nvPicPr>
        <p:blipFill>
          <a:blip r:embed="rId4">
            <a:alphaModFix/>
          </a:blip>
          <a:stretch>
            <a:fillRect/>
          </a:stretch>
        </p:blipFill>
        <p:spPr>
          <a:xfrm>
            <a:off x="3862033" y="672550"/>
            <a:ext cx="5015034" cy="3761276"/>
          </a:xfrm>
          <a:prstGeom prst="rect">
            <a:avLst/>
          </a:prstGeom>
          <a:noFill/>
          <a:ln>
            <a:noFill/>
          </a:ln>
        </p:spPr>
      </p:pic>
      <p:sp>
        <p:nvSpPr>
          <p:cNvPr id="141" name="Google Shape;141;p27"/>
          <p:cNvSpPr txBox="1"/>
          <p:nvPr>
            <p:ph type="title"/>
          </p:nvPr>
        </p:nvSpPr>
        <p:spPr>
          <a:xfrm>
            <a:off x="251300" y="672550"/>
            <a:ext cx="3348300" cy="9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45818E"/>
                </a:solidFill>
                <a:latin typeface="Ultra"/>
                <a:ea typeface="Ultra"/>
                <a:cs typeface="Ultra"/>
                <a:sym typeface="Ultra"/>
              </a:rPr>
              <a:t>Keith Whittington on </a:t>
            </a:r>
            <a:r>
              <a:rPr lang="en-GB" sz="2000">
                <a:solidFill>
                  <a:srgbClr val="45818E"/>
                </a:solidFill>
                <a:latin typeface="Ultra"/>
                <a:ea typeface="Ultra"/>
                <a:cs typeface="Ultra"/>
                <a:sym typeface="Ultra"/>
              </a:rPr>
              <a:t>John </a:t>
            </a:r>
            <a:r>
              <a:rPr lang="en-GB" sz="2000">
                <a:solidFill>
                  <a:srgbClr val="45818E"/>
                </a:solidFill>
                <a:latin typeface="Ultra"/>
                <a:ea typeface="Ultra"/>
                <a:cs typeface="Ultra"/>
                <a:sym typeface="Ultra"/>
              </a:rPr>
              <a:t>Stuart Mill</a:t>
            </a:r>
            <a:endParaRPr sz="2000">
              <a:solidFill>
                <a:srgbClr val="45818E"/>
              </a:solidFill>
              <a:latin typeface="Ultra"/>
              <a:ea typeface="Ultra"/>
              <a:cs typeface="Ultra"/>
              <a:sym typeface="Ultra"/>
            </a:endParaRPr>
          </a:p>
        </p:txBody>
      </p:sp>
      <p:sp>
        <p:nvSpPr>
          <p:cNvPr id="142" name="Google Shape;142;p27"/>
          <p:cNvSpPr txBox="1"/>
          <p:nvPr>
            <p:ph idx="1" type="body"/>
          </p:nvPr>
        </p:nvSpPr>
        <p:spPr>
          <a:xfrm>
            <a:off x="251300" y="1773375"/>
            <a:ext cx="3348300" cy="2660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Char char="●"/>
            </a:pPr>
            <a:r>
              <a:rPr lang="en-GB" sz="1300">
                <a:solidFill>
                  <a:schemeClr val="dk2"/>
                </a:solidFill>
              </a:rPr>
              <a:t>How does Whittington connect Mill’s approach to knowledge to: a) </a:t>
            </a:r>
            <a:r>
              <a:rPr b="1" lang="en-GB" sz="1300">
                <a:solidFill>
                  <a:schemeClr val="dk2"/>
                </a:solidFill>
              </a:rPr>
              <a:t>humility</a:t>
            </a:r>
            <a:r>
              <a:rPr lang="en-GB" sz="1300">
                <a:solidFill>
                  <a:schemeClr val="dk2"/>
                </a:solidFill>
              </a:rPr>
              <a:t>, b) </a:t>
            </a:r>
            <a:r>
              <a:rPr b="1" lang="en-GB" sz="1300">
                <a:solidFill>
                  <a:schemeClr val="dk2"/>
                </a:solidFill>
              </a:rPr>
              <a:t>arrogance</a:t>
            </a:r>
            <a:r>
              <a:rPr lang="en-GB" sz="1300">
                <a:solidFill>
                  <a:schemeClr val="dk2"/>
                </a:solidFill>
              </a:rPr>
              <a:t>, and c) </a:t>
            </a:r>
            <a:r>
              <a:rPr b="1" lang="en-GB" sz="1300">
                <a:solidFill>
                  <a:schemeClr val="dk2"/>
                </a:solidFill>
              </a:rPr>
              <a:t>conviction</a:t>
            </a:r>
            <a:r>
              <a:rPr lang="en-GB" sz="1300">
                <a:solidFill>
                  <a:schemeClr val="dk2"/>
                </a:solidFill>
              </a:rPr>
              <a:t>?</a:t>
            </a:r>
            <a:endParaRPr sz="1300">
              <a:solidFill>
                <a:schemeClr val="dk2"/>
              </a:solidFill>
            </a:endParaRPr>
          </a:p>
          <a:p>
            <a:pPr indent="-311150" lvl="0" marL="457200" rtl="0" algn="l">
              <a:spcBef>
                <a:spcPts val="1000"/>
              </a:spcBef>
              <a:spcAft>
                <a:spcPts val="0"/>
              </a:spcAft>
              <a:buClr>
                <a:schemeClr val="dk2"/>
              </a:buClr>
              <a:buSzPts val="1300"/>
              <a:buChar char="●"/>
            </a:pPr>
            <a:r>
              <a:rPr lang="en-GB" sz="1300">
                <a:solidFill>
                  <a:schemeClr val="dk2"/>
                </a:solidFill>
              </a:rPr>
              <a:t>What did Mill suggest we do if we want to have confidence in our beliefs and opinions (especially the ones we care about the most)?</a:t>
            </a:r>
            <a:endParaRPr sz="1300">
              <a:solidFill>
                <a:schemeClr val="dk2"/>
              </a:solidFill>
            </a:endParaRPr>
          </a:p>
          <a:p>
            <a:pPr indent="-311150" lvl="0" marL="457200" rtl="0" algn="l">
              <a:spcBef>
                <a:spcPts val="1000"/>
              </a:spcBef>
              <a:spcAft>
                <a:spcPts val="1000"/>
              </a:spcAft>
              <a:buClr>
                <a:schemeClr val="dk2"/>
              </a:buClr>
              <a:buSzPts val="1300"/>
              <a:buChar char="●"/>
            </a:pPr>
            <a:r>
              <a:rPr lang="en-GB" sz="1300">
                <a:solidFill>
                  <a:schemeClr val="dk2"/>
                </a:solidFill>
              </a:rPr>
              <a:t>Add the thoughts you’ve written to your shared display sheet.</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8"/>
          <p:cNvPicPr preferRelativeResize="0"/>
          <p:nvPr/>
        </p:nvPicPr>
        <p:blipFill rotWithShape="1">
          <a:blip r:embed="rId3">
            <a:alphaModFix/>
          </a:blip>
          <a:srcRect b="0" l="20382" r="20382" t="0"/>
          <a:stretch/>
        </p:blipFill>
        <p:spPr>
          <a:xfrm>
            <a:off x="0" y="0"/>
            <a:ext cx="4572000" cy="5143500"/>
          </a:xfrm>
          <a:prstGeom prst="rect">
            <a:avLst/>
          </a:prstGeom>
          <a:noFill/>
          <a:ln>
            <a:noFill/>
          </a:ln>
        </p:spPr>
      </p:pic>
      <p:sp>
        <p:nvSpPr>
          <p:cNvPr id="148" name="Google Shape;148;p28"/>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a:solidFill>
                  <a:srgbClr val="45818E"/>
                </a:solidFill>
                <a:latin typeface="Ultra"/>
                <a:ea typeface="Ultra"/>
                <a:cs typeface="Ultra"/>
                <a:sym typeface="Ultra"/>
              </a:rPr>
              <a:t>A case study in humility</a:t>
            </a:r>
            <a:endParaRPr b="0">
              <a:solidFill>
                <a:srgbClr val="45818E"/>
              </a:solidFill>
              <a:latin typeface="Ultra"/>
              <a:ea typeface="Ultra"/>
              <a:cs typeface="Ultra"/>
              <a:sym typeface="Ultra"/>
            </a:endParaRPr>
          </a:p>
        </p:txBody>
      </p:sp>
      <p:sp>
        <p:nvSpPr>
          <p:cNvPr id="149" name="Google Shape;149;p28"/>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Read the </a:t>
            </a:r>
            <a:r>
              <a:rPr lang="en-GB" sz="1700" u="sng">
                <a:solidFill>
                  <a:schemeClr val="hlink"/>
                </a:solidFill>
                <a:hlinkClick r:id="rId4"/>
              </a:rPr>
              <a:t>article</a:t>
            </a:r>
            <a:r>
              <a:rPr lang="en-GB" sz="1700"/>
              <a:t> about accepting advice on managing  the </a:t>
            </a:r>
            <a:r>
              <a:rPr lang="en-GB" sz="1700"/>
              <a:t>world's</a:t>
            </a:r>
            <a:r>
              <a:rPr lang="en-GB" sz="1700"/>
              <a:t> natural resources.</a:t>
            </a:r>
            <a:endParaRPr sz="1700"/>
          </a:p>
          <a:p>
            <a:pPr indent="0" lvl="0" marL="0" rtl="0" algn="l">
              <a:spcBef>
                <a:spcPts val="1600"/>
              </a:spcBef>
              <a:spcAft>
                <a:spcPts val="0"/>
              </a:spcAft>
              <a:buNone/>
            </a:pPr>
            <a:r>
              <a:rPr lang="en-GB" sz="1700"/>
              <a:t>How would you link this to the concept of humility?</a:t>
            </a:r>
            <a:endParaRPr sz="1700"/>
          </a:p>
          <a:p>
            <a:pPr indent="0" lvl="0" marL="0" rtl="0" algn="l">
              <a:spcBef>
                <a:spcPts val="1600"/>
              </a:spcBef>
              <a:spcAft>
                <a:spcPts val="1600"/>
              </a:spcAft>
              <a:buNone/>
            </a:pPr>
            <a:r>
              <a:rPr lang="en-GB" sz="1700"/>
              <a:t>From this article, and other sources, how important is it to change our approach to managing the natural world?</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9"/>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5" name="Google Shape;155;p29"/>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56" name="Google Shape;156;p29"/>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Related exhibition prompt</a:t>
            </a:r>
            <a:r>
              <a:rPr lang="en-GB"/>
              <a:t> </a:t>
            </a:r>
            <a:r>
              <a:rPr i="1" lang="en-GB"/>
              <a:t>Does our knowledge depend on our interactions with other knowers? (IAP-26) </a:t>
            </a:r>
            <a:endParaRPr i="1"/>
          </a:p>
          <a:p>
            <a:pPr indent="-342900" lvl="0" marL="457200" rtl="0" algn="l">
              <a:spcBef>
                <a:spcPts val="1600"/>
              </a:spcBef>
              <a:spcAft>
                <a:spcPts val="0"/>
              </a:spcAft>
              <a:buSzPts val="1800"/>
              <a:buChar char="●"/>
            </a:pPr>
            <a:r>
              <a:rPr lang="en-GB"/>
              <a:t>Refer to the ideas from this lesson to answer this question.</a:t>
            </a:r>
            <a:endParaRPr/>
          </a:p>
          <a:p>
            <a:pPr indent="-342900" lvl="0" marL="457200" rtl="0" algn="l">
              <a:spcBef>
                <a:spcPts val="1000"/>
              </a:spcBef>
              <a:spcAft>
                <a:spcPts val="0"/>
              </a:spcAft>
              <a:buSzPts val="1800"/>
              <a:buChar char="●"/>
            </a:pPr>
            <a:r>
              <a:rPr lang="en-GB"/>
              <a:t>For example, think about how genuinely listening to the ideas of others - and being willing to accept that they may be right, and we may be wrong - moves our knowledge onwards.</a:t>
            </a:r>
            <a:endParaRPr/>
          </a:p>
          <a:p>
            <a:pPr indent="-342900" lvl="0" marL="457200" rtl="0" algn="l">
              <a:spcBef>
                <a:spcPts val="1000"/>
              </a:spcBef>
              <a:spcAft>
                <a:spcPts val="0"/>
              </a:spcAft>
              <a:buSzPts val="1800"/>
              <a:buChar char="●"/>
            </a:pPr>
            <a:r>
              <a:rPr lang="en-GB"/>
              <a:t>Which objects could help to illustrate your answer?</a:t>
            </a:r>
            <a:endParaRPr/>
          </a:p>
          <a:p>
            <a:pPr indent="0" lvl="0" marL="0" rtl="0" algn="l">
              <a:spcBef>
                <a:spcPts val="10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b="33076" l="0" r="0" t="33076"/>
          <a:stretch/>
        </p:blipFill>
        <p:spPr>
          <a:xfrm>
            <a:off x="0" y="0"/>
            <a:ext cx="9144003" cy="2209448"/>
          </a:xfrm>
          <a:prstGeom prst="rect">
            <a:avLst/>
          </a:prstGeom>
          <a:noFill/>
          <a:ln>
            <a:noFill/>
          </a:ln>
        </p:spPr>
      </p:pic>
      <p:sp>
        <p:nvSpPr>
          <p:cNvPr id="162" name="Google Shape;162;p30"/>
          <p:cNvSpPr txBox="1"/>
          <p:nvPr>
            <p:ph idx="1" type="body"/>
          </p:nvPr>
        </p:nvSpPr>
        <p:spPr>
          <a:xfrm>
            <a:off x="2809050" y="2783400"/>
            <a:ext cx="6015600" cy="179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800"/>
              <a:t>What </a:t>
            </a:r>
            <a:r>
              <a:rPr lang="en-GB" sz="2800"/>
              <a:t>role does humility play in the production of new knowledge - on both a personal and a societal level?</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